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5"/>
  </p:sldMasterIdLst>
  <p:notesMasterIdLst>
    <p:notesMasterId r:id="rId6"/>
  </p:notesMasterIdLst>
  <p:sldIdLst>
    <p:sldId id="256" r:id="rId7"/>
  </p:sldIdLst>
  <p:sldSz cy="6858000" cx="9906000"/>
  <p:notesSz cx="6807200" cy="9939325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4247">
          <p15:clr>
            <a:srgbClr val="A4A3A4"/>
          </p15:clr>
        </p15:guide>
        <p15:guide id="2" orient="horz" pos="572">
          <p15:clr>
            <a:srgbClr val="A4A3A4"/>
          </p15:clr>
        </p15:guide>
        <p15:guide id="3" pos="3120">
          <p15:clr>
            <a:srgbClr val="A4A3A4"/>
          </p15:clr>
        </p15:guide>
        <p15:guide id="4" pos="126">
          <p15:clr>
            <a:srgbClr val="A4A3A4"/>
          </p15:clr>
        </p15:guide>
        <p15:guide id="5" pos="6114">
          <p15:clr>
            <a:srgbClr val="A4A3A4"/>
          </p15:clr>
        </p15:guide>
        <p15:guide id="6" pos="3211">
          <p15:clr>
            <a:srgbClr val="A4A3A4"/>
          </p15:clr>
        </p15:guide>
        <p15:guide id="7" pos="3029">
          <p15:clr>
            <a:srgbClr val="A4A3A4"/>
          </p15:clr>
        </p15:guide>
        <p15:guide id="8">
          <p15:clr>
            <a:srgbClr val="A4A3A4"/>
          </p15:clr>
        </p15:guide>
        <p15:guide id="9" orient="horz" pos="4110">
          <p15:clr>
            <a:srgbClr val="A4A3A4"/>
          </p15:clr>
        </p15:guide>
        <p15:guide id="10" orient="horz" pos="391">
          <p15:clr>
            <a:srgbClr val="A4A3A4"/>
          </p15:clr>
        </p15:guide>
        <p15:guide id="11" orient="horz" pos="1706">
          <p15:clr>
            <a:srgbClr val="A4A3A4"/>
          </p15:clr>
        </p15:guide>
        <p15:guide id="12" pos="1532">
          <p15:clr>
            <a:srgbClr val="A4A3A4"/>
          </p15:clr>
        </p15:guide>
        <p15:guide id="13" pos="2279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8" roundtripDataSignature="AMtx7mgAb6ow6DnaR5MZ7LAV/4+BnEV5C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7870E2D7-9D4D-40C1-9BE9-CA74246A0968}">
  <a:tblStyle styleId="{7870E2D7-9D4D-40C1-9BE9-CA74246A0968}" styleName="Table_0">
    <a:wholeTbl>
      <a:tcTxStyle b="off" i="off">
        <a:font>
          <a:latin typeface="Arial"/>
          <a:ea typeface="Arial"/>
          <a:cs typeface="Arial"/>
        </a:font>
        <a:srgbClr val="000000"/>
      </a:tcTx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  <a:tblStyle styleId="{0A8F6EBF-9519-4FC7-8A44-1B380AC27469}" styleName="Table_1">
    <a:wholeTbl>
      <a:tcTxStyle b="off" i="off">
        <a:font>
          <a:latin typeface="맑은 고딕"/>
          <a:ea typeface="맑은 고딕"/>
          <a:cs typeface="맑은 고딕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9EFF7"/>
          </a:solidFill>
        </a:fill>
      </a:tcStyle>
    </a:wholeTbl>
    <a:band1H>
      <a:tcTxStyle b="off" i="off"/>
      <a:tcStyle>
        <a:fill>
          <a:solidFill>
            <a:srgbClr val="D0DEEF"/>
          </a:solidFill>
        </a:fill>
      </a:tcStyle>
    </a:band1H>
    <a:band2H>
      <a:tcTxStyle b="off" i="off"/>
    </a:band2H>
    <a:band1V>
      <a:tcTxStyle b="off" i="off"/>
      <a:tcStyle>
        <a:fill>
          <a:solidFill>
            <a:srgbClr val="D0DEEF"/>
          </a:solidFill>
        </a:fill>
      </a:tcStyle>
    </a:band1V>
    <a:band2V>
      <a:tcTxStyle b="off" i="off"/>
    </a:band2V>
    <a:lastCol>
      <a:tcTxStyle b="on" i="off">
        <a:font>
          <a:latin typeface="맑은 고딕"/>
          <a:ea typeface="맑은 고딕"/>
          <a:cs typeface="맑은 고딕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맑은 고딕"/>
          <a:ea typeface="맑은 고딕"/>
          <a:cs typeface="맑은 고딕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맑은 고딕"/>
          <a:ea typeface="맑은 고딕"/>
          <a:cs typeface="맑은 고딕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 b="off" i="off"/>
    </a:seCell>
    <a:swCell>
      <a:tcTxStyle b="off" i="off"/>
    </a:swCell>
    <a:firstRow>
      <a:tcTxStyle b="on" i="off">
        <a:font>
          <a:latin typeface="맑은 고딕"/>
          <a:ea typeface="맑은 고딕"/>
          <a:cs typeface="맑은 고딕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</a:neCell>
    <a:nwCell>
      <a:tcTxStyle b="off" i="off"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4247" orient="horz"/>
        <p:guide pos="572" orient="horz"/>
        <p:guide pos="3120"/>
        <p:guide pos="126"/>
        <p:guide pos="6114"/>
        <p:guide pos="3211"/>
        <p:guide pos="3029"/>
        <p:guide/>
        <p:guide pos="4110" orient="horz"/>
        <p:guide pos="391" orient="horz"/>
        <p:guide pos="1706" orient="horz"/>
        <p:guide pos="1532"/>
        <p:guide pos="2279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customschemas.google.com/relationships/presentationmetadata" Target="meta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49787" cy="4969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55838" y="0"/>
            <a:ext cx="2949787" cy="4969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712788" y="746125"/>
            <a:ext cx="5381625" cy="37258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0720" y="4721186"/>
            <a:ext cx="5445760" cy="44727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9440646"/>
            <a:ext cx="2949787" cy="49696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55838" y="9440646"/>
            <a:ext cx="2949787" cy="49696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ko-KR" sz="12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1:notes"/>
          <p:cNvSpPr txBox="1"/>
          <p:nvPr>
            <p:ph idx="1" type="body"/>
          </p:nvPr>
        </p:nvSpPr>
        <p:spPr>
          <a:xfrm>
            <a:off x="680720" y="4721186"/>
            <a:ext cx="5445760" cy="44727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" name="Google Shape;14;p1:notes"/>
          <p:cNvSpPr/>
          <p:nvPr>
            <p:ph idx="2" type="sldImg"/>
          </p:nvPr>
        </p:nvSpPr>
        <p:spPr>
          <a:xfrm>
            <a:off x="712788" y="746125"/>
            <a:ext cx="5381625" cy="37258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세로 제목 및 텍스트">
  <p:cSld name="세로 제목 및 텍스트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3"/>
          <p:cNvSpPr txBox="1"/>
          <p:nvPr>
            <p:ph type="ctrTitle"/>
          </p:nvPr>
        </p:nvSpPr>
        <p:spPr>
          <a:xfrm>
            <a:off x="273052" y="210411"/>
            <a:ext cx="8043636" cy="4154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Malgun Gothic"/>
              <a:buNone/>
              <a:defRPr b="1" i="0" sz="2100" u="none" cap="none" strike="noStrike">
                <a:solidFill>
                  <a:schemeClr val="lt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image" Target="../media/image1.png"/><Relationship Id="rId5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"/>
          <p:cNvSpPr/>
          <p:nvPr/>
        </p:nvSpPr>
        <p:spPr>
          <a:xfrm>
            <a:off x="477866" y="5116712"/>
            <a:ext cx="4403126" cy="291936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17000">
                <a:srgbClr val="A8D08C"/>
              </a:gs>
              <a:gs pos="34000">
                <a:srgbClr val="548135"/>
              </a:gs>
              <a:gs pos="67000">
                <a:srgbClr val="385623"/>
              </a:gs>
              <a:gs pos="100000">
                <a:srgbClr val="385623"/>
              </a:gs>
            </a:gsLst>
            <a:lin ang="10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ko-KR" sz="1200" u="none" cap="none" strike="noStrike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rPr>
              <a:t>강사 정보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1"/>
          <p:cNvSpPr/>
          <p:nvPr/>
        </p:nvSpPr>
        <p:spPr>
          <a:xfrm>
            <a:off x="5241032" y="1151888"/>
            <a:ext cx="4187102" cy="2770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17000">
                <a:srgbClr val="A8D08C"/>
              </a:gs>
              <a:gs pos="34000">
                <a:srgbClr val="548135"/>
              </a:gs>
              <a:gs pos="67000">
                <a:srgbClr val="385623"/>
              </a:gs>
              <a:gs pos="100000">
                <a:srgbClr val="385623"/>
              </a:gs>
            </a:gsLst>
            <a:lin ang="10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ko-KR" sz="1200" u="none" cap="none" strike="noStrike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rPr>
              <a:t>과정의 특징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8;p1"/>
          <p:cNvSpPr/>
          <p:nvPr/>
        </p:nvSpPr>
        <p:spPr>
          <a:xfrm>
            <a:off x="5252981" y="2635752"/>
            <a:ext cx="4187102" cy="2770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17000">
                <a:srgbClr val="A8D08C"/>
              </a:gs>
              <a:gs pos="34000">
                <a:srgbClr val="548135"/>
              </a:gs>
              <a:gs pos="67000">
                <a:srgbClr val="385623"/>
              </a:gs>
              <a:gs pos="100000">
                <a:srgbClr val="385623"/>
              </a:gs>
            </a:gsLst>
            <a:lin ang="10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ko-KR" sz="1200" u="none" cap="none" strike="noStrike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rPr>
              <a:t>학습목차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9" name="Google Shape;19;p1"/>
          <p:cNvGraphicFramePr/>
          <p:nvPr/>
        </p:nvGraphicFramePr>
        <p:xfrm>
          <a:off x="488504" y="141554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{7870E2D7-9D4D-40C1-9BE9-CA74246A0968}</a:tableStyleId>
              </a:tblPr>
              <a:tblGrid>
                <a:gridCol w="576075"/>
                <a:gridCol w="946850"/>
                <a:gridCol w="553750"/>
                <a:gridCol w="553750"/>
                <a:gridCol w="1762100"/>
              </a:tblGrid>
              <a:tr h="1394425">
                <a:tc gridSpan="5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Malgun Gothic"/>
                        <a:buNone/>
                      </a:pPr>
                      <a:r>
                        <a:t/>
                      </a:r>
                      <a:endParaRPr b="1" i="0" sz="900" u="none" cap="none" strike="noStrike">
                        <a:solidFill>
                          <a:schemeClr val="dk1"/>
                        </a:solidFill>
                        <a:latin typeface="Malgun Gothic"/>
                        <a:ea typeface="Malgun Gothic"/>
                        <a:cs typeface="Malgun Gothic"/>
                        <a:sym typeface="Malgun Gothic"/>
                      </a:endParaRPr>
                    </a:p>
                  </a:txBody>
                  <a:tcPr marT="7200" marB="7200" marR="36000" marL="36000" anchor="ctr">
                    <a:lnL cap="flat" cmpd="sng" w="9525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hMerge="1"/>
                <a:tc hMerge="1"/>
                <a:tc hMerge="1"/>
                <a:tc hMerge="1"/>
              </a:tr>
              <a:tr h="1480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Malgun Gothic"/>
                        <a:buNone/>
                      </a:pPr>
                      <a:r>
                        <a:rPr b="1" i="0" lang="ko-KR" sz="800" u="none" cap="none" strike="noStrike">
                          <a:solidFill>
                            <a:schemeClr val="dk1"/>
                          </a:solidFill>
                          <a:latin typeface="Malgun Gothic"/>
                          <a:ea typeface="Malgun Gothic"/>
                          <a:cs typeface="Malgun Gothic"/>
                          <a:sym typeface="Malgun Gothic"/>
                        </a:rPr>
                        <a:t>과정분류</a:t>
                      </a:r>
                      <a:endParaRPr sz="1400" u="none" cap="none" strike="noStrike"/>
                    </a:p>
                  </a:txBody>
                  <a:tcPr marT="7200" marB="7200" marR="36000" marL="36000" anchor="ctr">
                    <a:lnL cap="flat" cmpd="sng" w="9525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5A5A5"/>
                    </a:solidFill>
                  </a:tcPr>
                </a:tc>
                <a:tc gridSpan="4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Malgun Gothic"/>
                        <a:buNone/>
                      </a:pPr>
                      <a:r>
                        <a:rPr b="0" i="0" lang="ko-KR" sz="800" u="none" cap="none" strike="noStrike">
                          <a:solidFill>
                            <a:schemeClr val="dk1"/>
                          </a:solidFill>
                          <a:latin typeface="Malgun Gothic"/>
                          <a:ea typeface="Malgun Gothic"/>
                          <a:cs typeface="Malgun Gothic"/>
                          <a:sym typeface="Malgun Gothic"/>
                        </a:rPr>
                        <a:t>인사 &gt; 노무</a:t>
                      </a:r>
                      <a:endParaRPr sz="1400" u="none" cap="none" strike="noStrike"/>
                    </a:p>
                  </a:txBody>
                  <a:tcPr marT="7200" marB="7200" marR="36000" marL="36000" anchor="ctr">
                    <a:lnL cap="flat" cmpd="sng" w="9525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</a:tr>
              <a:tr h="1480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Malgun Gothic"/>
                        <a:buNone/>
                      </a:pPr>
                      <a:r>
                        <a:rPr b="1" i="0" lang="ko-KR" sz="800" u="none" cap="none" strike="noStrike">
                          <a:solidFill>
                            <a:schemeClr val="dk1"/>
                          </a:solidFill>
                          <a:latin typeface="Malgun Gothic"/>
                          <a:ea typeface="Malgun Gothic"/>
                          <a:cs typeface="Malgun Gothic"/>
                          <a:sym typeface="Malgun Gothic"/>
                        </a:rPr>
                        <a:t>개발연도</a:t>
                      </a:r>
                      <a:endParaRPr sz="1400" u="none" cap="none" strike="noStrike"/>
                    </a:p>
                  </a:txBody>
                  <a:tcPr marT="7200" marB="7200" marR="36000" marL="36000" anchor="ctr">
                    <a:lnL cap="flat" cmpd="sng" w="9525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5A5A5"/>
                    </a:solidFill>
                  </a:tcPr>
                </a:tc>
                <a:tc gridSpan="4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Malgun Gothic"/>
                        <a:buNone/>
                      </a:pPr>
                      <a:r>
                        <a:rPr b="0" i="0" lang="ko-KR" sz="800" u="none" cap="none" strike="noStrike">
                          <a:solidFill>
                            <a:schemeClr val="dk1"/>
                          </a:solidFill>
                          <a:latin typeface="Malgun Gothic"/>
                          <a:ea typeface="Malgun Gothic"/>
                          <a:cs typeface="Malgun Gothic"/>
                          <a:sym typeface="Malgun Gothic"/>
                        </a:rPr>
                        <a:t>2022년 2월</a:t>
                      </a:r>
                      <a:endParaRPr sz="1400" u="none" cap="none" strike="noStrike"/>
                    </a:p>
                  </a:txBody>
                  <a:tcPr marT="7200" marB="7200" marR="36000" marL="36000" anchor="ctr">
                    <a:lnL cap="flat" cmpd="sng" w="9525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</a:tr>
              <a:tr h="164650">
                <a:tc row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Malgun Gothic"/>
                        <a:buNone/>
                      </a:pPr>
                      <a:r>
                        <a:rPr b="1" i="0" lang="ko-KR" sz="800" u="none" cap="none" strike="noStrike">
                          <a:solidFill>
                            <a:schemeClr val="dk1"/>
                          </a:solidFill>
                          <a:latin typeface="Malgun Gothic"/>
                          <a:ea typeface="Malgun Gothic"/>
                          <a:cs typeface="Malgun Gothic"/>
                          <a:sym typeface="Malgun Gothic"/>
                        </a:rPr>
                        <a:t>교육비</a:t>
                      </a:r>
                      <a:endParaRPr b="1" i="0" sz="800" u="none" cap="none" strike="noStrike">
                        <a:solidFill>
                          <a:schemeClr val="dk1"/>
                        </a:solidFill>
                        <a:latin typeface="Malgun Gothic"/>
                        <a:ea typeface="Malgun Gothic"/>
                        <a:cs typeface="Malgun Gothic"/>
                        <a:sym typeface="Malgun Gothic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Malgun Gothic"/>
                        <a:buNone/>
                      </a:pPr>
                      <a:r>
                        <a:rPr b="1" i="0" lang="ko-KR" sz="800" u="none" cap="none" strike="noStrike">
                          <a:solidFill>
                            <a:schemeClr val="dk1"/>
                          </a:solidFill>
                          <a:latin typeface="Malgun Gothic"/>
                          <a:ea typeface="Malgun Gothic"/>
                          <a:cs typeface="Malgun Gothic"/>
                          <a:sym typeface="Malgun Gothic"/>
                        </a:rPr>
                        <a:t>(교재포함)</a:t>
                      </a:r>
                      <a:endParaRPr b="1" i="0" sz="800" u="none" cap="none" strike="noStrike">
                        <a:solidFill>
                          <a:schemeClr val="dk1"/>
                        </a:solidFill>
                        <a:latin typeface="Malgun Gothic"/>
                        <a:ea typeface="Malgun Gothic"/>
                        <a:cs typeface="Malgun Gothic"/>
                        <a:sym typeface="Malgun Gothic"/>
                      </a:endParaRPr>
                    </a:p>
                  </a:txBody>
                  <a:tcPr marT="7200" marB="7200" marR="36000" marL="36000" anchor="ctr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5A5A5"/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800"/>
                        <a:buFont typeface="Malgun Gothic"/>
                        <a:buNone/>
                      </a:pPr>
                      <a:r>
                        <a:rPr b="1" i="0" lang="ko-KR" sz="800" u="none" cap="none" strike="noStrike">
                          <a:solidFill>
                            <a:srgbClr val="FF0000"/>
                          </a:solidFill>
                          <a:latin typeface="Malgun Gothic"/>
                          <a:ea typeface="Malgun Gothic"/>
                          <a:cs typeface="Malgun Gothic"/>
                          <a:sym typeface="Malgun Gothic"/>
                        </a:rPr>
                        <a:t>50,000원</a:t>
                      </a:r>
                      <a:endParaRPr sz="1400" u="none" cap="none" strike="noStrike"/>
                    </a:p>
                  </a:txBody>
                  <a:tcPr marT="7200" marB="7200" marR="36000" marL="36000" anchor="ctr">
                    <a:lnL cap="flat" cmpd="sng" w="9525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Malgun Gothic"/>
                        <a:buNone/>
                      </a:pPr>
                      <a:r>
                        <a:rPr b="1" i="0" lang="ko-KR" sz="800" u="none" cap="none" strike="noStrike">
                          <a:solidFill>
                            <a:schemeClr val="dk1"/>
                          </a:solidFill>
                          <a:latin typeface="Malgun Gothic"/>
                          <a:ea typeface="Malgun Gothic"/>
                          <a:cs typeface="Malgun Gothic"/>
                          <a:sym typeface="Malgun Gothic"/>
                        </a:rPr>
                        <a:t>고용보험</a:t>
                      </a:r>
                      <a:br>
                        <a:rPr b="1" i="0" lang="ko-KR" sz="800" u="none" cap="none" strike="noStrike">
                          <a:solidFill>
                            <a:schemeClr val="dk1"/>
                          </a:solidFill>
                          <a:latin typeface="Malgun Gothic"/>
                          <a:ea typeface="Malgun Gothic"/>
                          <a:cs typeface="Malgun Gothic"/>
                          <a:sym typeface="Malgun Gothic"/>
                        </a:rPr>
                      </a:br>
                      <a:r>
                        <a:rPr b="1" i="0" lang="ko-KR" sz="800" u="none" cap="none" strike="noStrike">
                          <a:solidFill>
                            <a:schemeClr val="dk1"/>
                          </a:solidFill>
                          <a:latin typeface="Malgun Gothic"/>
                          <a:ea typeface="Malgun Gothic"/>
                          <a:cs typeface="Malgun Gothic"/>
                          <a:sym typeface="Malgun Gothic"/>
                        </a:rPr>
                        <a:t>환급여부</a:t>
                      </a:r>
                      <a:endParaRPr sz="1400" u="none" cap="none" strike="noStrike"/>
                    </a:p>
                  </a:txBody>
                  <a:tcPr marT="7200" marB="7200" marR="36000" marL="36000" anchor="ctr">
                    <a:lnL cap="flat" cmpd="sng" w="9525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Malgun Gothic"/>
                        <a:buNone/>
                      </a:pPr>
                      <a:r>
                        <a:rPr b="1" i="0" lang="ko-KR" sz="800" u="none" cap="none" strike="noStrike">
                          <a:solidFill>
                            <a:schemeClr val="dk1"/>
                          </a:solidFill>
                          <a:latin typeface="Malgun Gothic"/>
                          <a:ea typeface="Malgun Gothic"/>
                          <a:cs typeface="Malgun Gothic"/>
                          <a:sym typeface="Malgun Gothic"/>
                        </a:rPr>
                        <a:t>고용</a:t>
                      </a:r>
                      <a:endParaRPr sz="1400" u="none" cap="none" strike="noStrike"/>
                    </a:p>
                  </a:txBody>
                  <a:tcPr marT="7200" marB="7200" marR="36000" marL="36000" anchor="ctr">
                    <a:lnL cap="flat" cmpd="sng" w="9525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Malgun Gothic"/>
                        <a:buNone/>
                      </a:pPr>
                      <a:r>
                        <a:rPr b="0" i="0" lang="ko-KR" sz="900" u="none" cap="none" strike="noStrike">
                          <a:solidFill>
                            <a:schemeClr val="dk1"/>
                          </a:solidFill>
                          <a:latin typeface="Malgun Gothic"/>
                          <a:ea typeface="Malgun Gothic"/>
                          <a:cs typeface="Malgun Gothic"/>
                          <a:sym typeface="Malgun Gothic"/>
                        </a:rPr>
                        <a:t>무</a:t>
                      </a:r>
                      <a:endParaRPr sz="1400" u="none" cap="none" strike="noStrike"/>
                    </a:p>
                  </a:txBody>
                  <a:tcPr marT="7200" marB="7200" marR="36000" marL="36000" anchor="ctr">
                    <a:lnL cap="flat" cmpd="sng" w="9525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64650">
                <a:tc vMerge="1"/>
                <a:tc vMerge="1"/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Malgun Gothic"/>
                        <a:buNone/>
                      </a:pPr>
                      <a:r>
                        <a:rPr b="1" i="0" lang="ko-KR" sz="800" u="none" cap="none" strike="noStrike">
                          <a:solidFill>
                            <a:schemeClr val="dk1"/>
                          </a:solidFill>
                          <a:latin typeface="Malgun Gothic"/>
                          <a:ea typeface="Malgun Gothic"/>
                          <a:cs typeface="Malgun Gothic"/>
                          <a:sym typeface="Malgun Gothic"/>
                        </a:rPr>
                        <a:t>비고용</a:t>
                      </a:r>
                      <a:endParaRPr sz="1400" u="none" cap="none" strike="noStrike"/>
                    </a:p>
                  </a:txBody>
                  <a:tcPr marT="7200" marB="7200" marR="36000" marL="36000" anchor="ctr">
                    <a:lnL cap="flat" cmpd="sng" w="9525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Malgun Gothic"/>
                        <a:buNone/>
                      </a:pPr>
                      <a:r>
                        <a:rPr b="0" i="0" lang="ko-KR" sz="900" u="none" cap="none" strike="noStrike">
                          <a:solidFill>
                            <a:schemeClr val="dk1"/>
                          </a:solidFill>
                          <a:latin typeface="Malgun Gothic"/>
                          <a:ea typeface="Malgun Gothic"/>
                          <a:cs typeface="Malgun Gothic"/>
                          <a:sym typeface="Malgun Gothic"/>
                        </a:rPr>
                        <a:t>무</a:t>
                      </a:r>
                      <a:endParaRPr sz="1400" u="none" cap="none" strike="noStrike"/>
                    </a:p>
                  </a:txBody>
                  <a:tcPr marT="7200" marB="7200" marR="36000" marL="36000" anchor="ctr">
                    <a:lnL cap="flat" cmpd="sng" w="9525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646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Malgun Gothic"/>
                        <a:buNone/>
                      </a:pPr>
                      <a:r>
                        <a:rPr b="1" i="0" lang="ko-KR" sz="800" u="none" cap="none" strike="noStrike">
                          <a:solidFill>
                            <a:schemeClr val="dk1"/>
                          </a:solidFill>
                          <a:latin typeface="Malgun Gothic"/>
                          <a:ea typeface="Malgun Gothic"/>
                          <a:cs typeface="Malgun Gothic"/>
                          <a:sym typeface="Malgun Gothic"/>
                        </a:rPr>
                        <a:t>학습차시</a:t>
                      </a:r>
                      <a:endParaRPr b="1" i="0" sz="800" u="none" cap="none" strike="noStrike">
                        <a:solidFill>
                          <a:schemeClr val="dk1"/>
                        </a:solidFill>
                        <a:latin typeface="Malgun Gothic"/>
                        <a:ea typeface="Malgun Gothic"/>
                        <a:cs typeface="Malgun Gothic"/>
                        <a:sym typeface="Malgun Gothic"/>
                      </a:endParaRPr>
                    </a:p>
                  </a:txBody>
                  <a:tcPr marT="7200" marB="7200" marR="36000" marL="36000" anchor="ctr">
                    <a:lnL cap="flat" cmpd="sng" w="9525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Malgun Gothic"/>
                        <a:buNone/>
                      </a:pPr>
                      <a:r>
                        <a:rPr b="0" i="0" lang="ko-KR" sz="800" u="none" cap="none" strike="noStrike">
                          <a:solidFill>
                            <a:schemeClr val="dk1"/>
                          </a:solidFill>
                          <a:latin typeface="Malgun Gothic"/>
                          <a:ea typeface="Malgun Gothic"/>
                          <a:cs typeface="Malgun Gothic"/>
                          <a:sym typeface="Malgun Gothic"/>
                        </a:rPr>
                        <a:t>4차시</a:t>
                      </a:r>
                      <a:endParaRPr sz="1400" u="none" cap="none" strike="noStrike"/>
                    </a:p>
                  </a:txBody>
                  <a:tcPr marT="7200" marB="7200" marR="36000" marL="36000" anchor="ctr">
                    <a:lnL cap="flat" cmpd="sng" w="9525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Malgun Gothic"/>
                        <a:buNone/>
                      </a:pPr>
                      <a:r>
                        <a:rPr b="1" i="0" lang="ko-KR" sz="800" u="none" cap="none" strike="noStrike">
                          <a:solidFill>
                            <a:schemeClr val="dk1"/>
                          </a:solidFill>
                          <a:latin typeface="Malgun Gothic"/>
                          <a:ea typeface="Malgun Gothic"/>
                          <a:cs typeface="Malgun Gothic"/>
                          <a:sym typeface="Malgun Gothic"/>
                        </a:rPr>
                        <a:t>교육시간</a:t>
                      </a:r>
                      <a:endParaRPr sz="1400" u="none" cap="none" strike="noStrike"/>
                    </a:p>
                  </a:txBody>
                  <a:tcPr marT="7200" marB="7200" marR="36000" marL="36000" anchor="ctr">
                    <a:lnL cap="flat" cmpd="sng" w="9525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Malgun Gothic"/>
                        <a:buNone/>
                      </a:pPr>
                      <a:r>
                        <a:rPr b="0" i="0" lang="ko-KR" sz="900" u="none" cap="none" strike="noStrike">
                          <a:solidFill>
                            <a:schemeClr val="dk1"/>
                          </a:solidFill>
                          <a:latin typeface="Malgun Gothic"/>
                          <a:ea typeface="Malgun Gothic"/>
                          <a:cs typeface="Malgun Gothic"/>
                          <a:sym typeface="Malgun Gothic"/>
                        </a:rPr>
                        <a:t>2시간</a:t>
                      </a:r>
                      <a:endParaRPr sz="1400" u="none" cap="none" strike="noStrike"/>
                    </a:p>
                  </a:txBody>
                  <a:tcPr marT="7200" marB="7200" marR="36000" marL="36000" anchor="ctr">
                    <a:lnL cap="flat" cmpd="sng" w="9525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992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Malgun Gothic"/>
                        <a:buNone/>
                      </a:pPr>
                      <a:r>
                        <a:rPr b="1" i="0" lang="ko-KR" sz="800" u="none" cap="none" strike="noStrike">
                          <a:solidFill>
                            <a:schemeClr val="dk1"/>
                          </a:solidFill>
                          <a:latin typeface="Malgun Gothic"/>
                          <a:ea typeface="Malgun Gothic"/>
                          <a:cs typeface="Malgun Gothic"/>
                          <a:sym typeface="Malgun Gothic"/>
                        </a:rPr>
                        <a:t>학습대상</a:t>
                      </a:r>
                      <a:endParaRPr sz="1400" u="none" cap="none" strike="noStrike"/>
                    </a:p>
                  </a:txBody>
                  <a:tcPr marT="7200" marB="7200" marR="36000" marL="36000" anchor="ctr">
                    <a:lnL cap="flat" cmpd="sng" w="9525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5A5A5"/>
                    </a:solidFill>
                  </a:tcPr>
                </a:tc>
                <a:tc gridSpan="4">
                  <a:txBody>
                    <a:bodyPr/>
                    <a:lstStyle/>
                    <a:p>
                      <a:pPr indent="-171450" lvl="0" marL="1714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Noto Sans Symbols"/>
                        <a:buChar char="▪"/>
                      </a:pPr>
                      <a:r>
                        <a:rPr b="0" i="0" lang="ko-KR" sz="800" u="none" cap="none" strike="noStrike">
                          <a:solidFill>
                            <a:schemeClr val="dk1"/>
                          </a:solidFill>
                          <a:latin typeface="Malgun Gothic"/>
                          <a:ea typeface="Malgun Gothic"/>
                          <a:cs typeface="Malgun Gothic"/>
                          <a:sym typeface="Malgun Gothic"/>
                        </a:rPr>
                        <a:t>기업내 인사노무관리 담당자</a:t>
                      </a:r>
                      <a:endParaRPr b="0" i="0" sz="800" u="none" cap="none" strike="noStrike">
                        <a:solidFill>
                          <a:schemeClr val="dk1"/>
                        </a:solidFill>
                        <a:latin typeface="Malgun Gothic"/>
                        <a:ea typeface="Malgun Gothic"/>
                        <a:cs typeface="Malgun Gothic"/>
                        <a:sym typeface="Malgun Gothic"/>
                      </a:endParaRPr>
                    </a:p>
                    <a:p>
                      <a:pPr indent="-171450" lvl="0" marL="1714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Noto Sans Symbols"/>
                        <a:buChar char="▪"/>
                      </a:pPr>
                      <a:r>
                        <a:rPr b="0" i="0" lang="ko-KR" sz="800" u="none" cap="none" strike="noStrike">
                          <a:solidFill>
                            <a:schemeClr val="dk1"/>
                          </a:solidFill>
                          <a:latin typeface="Malgun Gothic"/>
                          <a:ea typeface="Malgun Gothic"/>
                          <a:cs typeface="Malgun Gothic"/>
                          <a:sym typeface="Malgun Gothic"/>
                        </a:rPr>
                        <a:t>팀장 및 경영진</a:t>
                      </a:r>
                      <a:endParaRPr b="0" i="0" sz="800" u="none" cap="none" strike="noStrike">
                        <a:solidFill>
                          <a:schemeClr val="dk1"/>
                        </a:solidFill>
                        <a:latin typeface="Malgun Gothic"/>
                        <a:ea typeface="Malgun Gothic"/>
                        <a:cs typeface="Malgun Gothic"/>
                        <a:sym typeface="Malgun Gothic"/>
                      </a:endParaRPr>
                    </a:p>
                  </a:txBody>
                  <a:tcPr marT="7200" marB="7200" marR="36000" marL="36000" anchor="ctr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</a:tr>
              <a:tr h="4881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Malgun Gothic"/>
                        <a:buNone/>
                      </a:pPr>
                      <a:r>
                        <a:rPr b="1" i="0" lang="ko-KR" sz="800" u="none" cap="none" strike="noStrike">
                          <a:solidFill>
                            <a:schemeClr val="dk1"/>
                          </a:solidFill>
                          <a:latin typeface="Malgun Gothic"/>
                          <a:ea typeface="Malgun Gothic"/>
                          <a:cs typeface="Malgun Gothic"/>
                          <a:sym typeface="Malgun Gothic"/>
                        </a:rPr>
                        <a:t>학습목표</a:t>
                      </a:r>
                      <a:endParaRPr sz="1400" u="none" cap="none" strike="noStrike"/>
                    </a:p>
                  </a:txBody>
                  <a:tcPr marT="7200" marB="7200" marR="36000" marL="36000" anchor="ctr">
                    <a:lnL cap="flat" cmpd="sng" w="9525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5A5A5"/>
                    </a:solidFill>
                  </a:tcPr>
                </a:tc>
                <a:tc gridSpan="4">
                  <a:txBody>
                    <a:bodyPr/>
                    <a:lstStyle/>
                    <a:p>
                      <a:pPr indent="-171450" lvl="0" marL="171450" marR="0" rtl="0" algn="l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Noto Sans Symbols"/>
                        <a:buChar char="▪"/>
                      </a:pPr>
                      <a:r>
                        <a:rPr b="0" i="0" lang="ko-KR" sz="800" u="none" cap="none" strike="noStrike">
                          <a:solidFill>
                            <a:schemeClr val="dk1"/>
                          </a:solidFill>
                          <a:latin typeface="Malgun Gothic"/>
                          <a:ea typeface="Malgun Gothic"/>
                          <a:cs typeface="Malgun Gothic"/>
                          <a:sym typeface="Malgun Gothic"/>
                        </a:rPr>
                        <a:t>근로감독의 특징과 진행프로세스, 유의점을 파악 할 수 있다.</a:t>
                      </a:r>
                      <a:endParaRPr sz="1400" u="none" cap="none" strike="noStrike"/>
                    </a:p>
                    <a:p>
                      <a:pPr indent="-171450" lvl="0" marL="171450" marR="0" rtl="0" algn="l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Noto Sans Symbols"/>
                        <a:buChar char="▪"/>
                      </a:pPr>
                      <a:r>
                        <a:rPr b="0" i="0" lang="ko-KR" sz="800" u="none" cap="none" strike="noStrike">
                          <a:solidFill>
                            <a:schemeClr val="dk1"/>
                          </a:solidFill>
                          <a:latin typeface="Malgun Gothic"/>
                          <a:ea typeface="Malgun Gothic"/>
                          <a:cs typeface="Malgun Gothic"/>
                          <a:sym typeface="Malgun Gothic"/>
                        </a:rPr>
                        <a:t>2021년 근로감독의 특징과 트렌드(근로자 진정유형)를 알 수 있다.</a:t>
                      </a:r>
                      <a:endParaRPr sz="1400" u="none" cap="none" strike="noStrike"/>
                    </a:p>
                    <a:p>
                      <a:pPr indent="-171450" lvl="0" marL="171450" marR="0" rtl="0" algn="l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Noto Sans Symbols"/>
                        <a:buChar char="▪"/>
                      </a:pPr>
                      <a:r>
                        <a:rPr b="0" i="0" lang="ko-KR" sz="800" u="none" cap="none" strike="noStrike">
                          <a:solidFill>
                            <a:schemeClr val="dk1"/>
                          </a:solidFill>
                          <a:latin typeface="Malgun Gothic"/>
                          <a:ea typeface="Malgun Gothic"/>
                          <a:cs typeface="Malgun Gothic"/>
                          <a:sym typeface="Malgun Gothic"/>
                        </a:rPr>
                        <a:t>주요 항목별 근로감독 준비사항과 대응전략을 수립할 수 있다.</a:t>
                      </a:r>
                      <a:endParaRPr sz="1400" u="none" cap="none" strike="noStrike"/>
                    </a:p>
                    <a:p>
                      <a:pPr indent="-171450" lvl="0" marL="171450" marR="0" rtl="0" algn="l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Noto Sans Symbols"/>
                        <a:buChar char="▪"/>
                      </a:pPr>
                      <a:r>
                        <a:rPr b="0" i="0" lang="ko-KR" sz="800" u="none" cap="none" strike="noStrike">
                          <a:solidFill>
                            <a:schemeClr val="dk1"/>
                          </a:solidFill>
                          <a:latin typeface="Malgun Gothic"/>
                          <a:ea typeface="Malgun Gothic"/>
                          <a:cs typeface="Malgun Gothic"/>
                          <a:sym typeface="Malgun Gothic"/>
                        </a:rPr>
                        <a:t>사전에 근로기준법을 준수하여 근로감독을 예방할 수 있다.</a:t>
                      </a:r>
                      <a:endParaRPr sz="1400" u="none" cap="none" strike="noStrike"/>
                    </a:p>
                  </a:txBody>
                  <a:tcPr marT="7200" marB="7200" marR="36000" marL="36000" anchor="ctr">
                    <a:lnL cap="flat" cmpd="sng" w="9525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</a:tr>
              <a:tr h="2942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Malgun Gothic"/>
                        <a:buNone/>
                      </a:pPr>
                      <a:r>
                        <a:rPr b="1" i="0" lang="ko-KR" sz="800" u="none" cap="none" strike="noStrike">
                          <a:solidFill>
                            <a:schemeClr val="dk1"/>
                          </a:solidFill>
                          <a:latin typeface="Malgun Gothic"/>
                          <a:ea typeface="Malgun Gothic"/>
                          <a:cs typeface="Malgun Gothic"/>
                          <a:sym typeface="Malgun Gothic"/>
                        </a:rPr>
                        <a:t>현업이슈</a:t>
                      </a:r>
                      <a:endParaRPr sz="1400" u="none" cap="none" strike="noStrike"/>
                    </a:p>
                  </a:txBody>
                  <a:tcPr marT="7200" marB="7200" marR="36000" marL="36000" anchor="ctr">
                    <a:lnL cap="flat" cmpd="sng" w="9525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5A5A5"/>
                    </a:solidFill>
                  </a:tcPr>
                </a:tc>
                <a:tc gridSpan="4">
                  <a:txBody>
                    <a:bodyPr/>
                    <a:lstStyle/>
                    <a:p>
                      <a:pPr indent="-171450" lvl="0" marL="171450" marR="0" rtl="0" algn="l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Noto Sans Symbols"/>
                        <a:buChar char="▪"/>
                      </a:pPr>
                      <a:r>
                        <a:rPr b="0" i="0" lang="ko-KR" sz="800" u="none" cap="none" strike="noStrike">
                          <a:solidFill>
                            <a:schemeClr val="dk1"/>
                          </a:solidFill>
                          <a:latin typeface="Malgun Gothic"/>
                          <a:ea typeface="Malgun Gothic"/>
                          <a:cs typeface="Malgun Gothic"/>
                          <a:sym typeface="Malgun Gothic"/>
                        </a:rPr>
                        <a:t>최근 늘어나고 있는 근로감독에 대응하기 위한 준비사항 및 사전예방</a:t>
                      </a:r>
                      <a:endParaRPr sz="1400" u="none" cap="none" strike="noStrike"/>
                    </a:p>
                  </a:txBody>
                  <a:tcPr marT="7200" marB="7200" marR="36000" marL="36000" anchor="ctr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</a:tr>
              <a:tr h="1616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Malgun Gothic"/>
                        <a:buNone/>
                      </a:pPr>
                      <a:r>
                        <a:rPr b="1" i="0" lang="ko-KR" sz="800" u="none" cap="none" strike="noStrike">
                          <a:solidFill>
                            <a:schemeClr val="dk1"/>
                          </a:solidFill>
                          <a:latin typeface="Malgun Gothic"/>
                          <a:ea typeface="Malgun Gothic"/>
                          <a:cs typeface="Malgun Gothic"/>
                          <a:sym typeface="Malgun Gothic"/>
                        </a:rPr>
                        <a:t>교재정보</a:t>
                      </a:r>
                      <a:endParaRPr sz="1400" u="none" cap="none" strike="noStrike"/>
                    </a:p>
                  </a:txBody>
                  <a:tcPr marT="7200" marB="7200" marR="36000" marL="36000" anchor="ctr">
                    <a:lnL cap="flat" cmpd="sng" w="9525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5A5A5"/>
                    </a:solidFill>
                  </a:tcPr>
                </a:tc>
                <a:tc gridSpan="4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800"/>
                        <a:buFont typeface="Malgun Gothic"/>
                        <a:buNone/>
                      </a:pPr>
                      <a:r>
                        <a:rPr b="1" lang="ko-KR" sz="800" u="none" cap="none" strike="noStrike">
                          <a:solidFill>
                            <a:srgbClr val="FF0000"/>
                          </a:solidFill>
                          <a:latin typeface="Malgun Gothic"/>
                          <a:ea typeface="Malgun Gothic"/>
                          <a:cs typeface="Malgun Gothic"/>
                          <a:sym typeface="Malgun Gothic"/>
                        </a:rPr>
                        <a:t>교안</a:t>
                      </a:r>
                      <a:endParaRPr b="1" sz="800" u="none" cap="none" strike="noStrike">
                        <a:solidFill>
                          <a:srgbClr val="FF0000"/>
                        </a:solidFill>
                        <a:latin typeface="Malgun Gothic"/>
                        <a:ea typeface="Malgun Gothic"/>
                        <a:cs typeface="Malgun Gothic"/>
                        <a:sym typeface="Malgun Gothic"/>
                      </a:endParaRPr>
                    </a:p>
                  </a:txBody>
                  <a:tcPr marT="7200" marB="7200" marR="36000" marL="36000" anchor="ctr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</a:tr>
              <a:tr h="3264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Malgun Gothic"/>
                        <a:buNone/>
                      </a:pPr>
                      <a:r>
                        <a:rPr b="1" i="0" lang="ko-KR" sz="800" u="none" cap="none" strike="noStrike">
                          <a:solidFill>
                            <a:schemeClr val="dk1"/>
                          </a:solidFill>
                          <a:latin typeface="Malgun Gothic"/>
                          <a:ea typeface="Malgun Gothic"/>
                          <a:cs typeface="Malgun Gothic"/>
                          <a:sym typeface="Malgun Gothic"/>
                        </a:rPr>
                        <a:t>수료기준</a:t>
                      </a:r>
                      <a:endParaRPr sz="1400" u="none" cap="none" strike="noStrike"/>
                    </a:p>
                  </a:txBody>
                  <a:tcPr marT="7200" marB="7200" marR="36000" marL="36000" anchor="ctr">
                    <a:lnL cap="flat" cmpd="sng" w="9525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5A5A5"/>
                    </a:solidFill>
                  </a:tcPr>
                </a:tc>
                <a:tc gridSpan="4">
                  <a:txBody>
                    <a:bodyPr/>
                    <a:lstStyle/>
                    <a:p>
                      <a:pPr indent="-171450" lvl="0" marL="1714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Noto Sans Symbols"/>
                        <a:buChar char="▪"/>
                      </a:pPr>
                      <a:r>
                        <a:rPr b="0" i="0" lang="ko-KR" sz="800" u="none" cap="none" strike="noStrike">
                          <a:solidFill>
                            <a:schemeClr val="dk1"/>
                          </a:solidFill>
                          <a:latin typeface="Malgun Gothic"/>
                          <a:ea typeface="Malgun Gothic"/>
                          <a:cs typeface="Malgun Gothic"/>
                          <a:sym typeface="Malgun Gothic"/>
                        </a:rPr>
                        <a:t>진행율 80%</a:t>
                      </a:r>
                      <a:endParaRPr sz="1400" u="none" cap="none" strike="noStrike"/>
                    </a:p>
                  </a:txBody>
                  <a:tcPr marT="7200" marB="7200" marR="36000" marL="36000" anchor="ctr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</a:tr>
            </a:tbl>
          </a:graphicData>
        </a:graphic>
      </p:graphicFrame>
      <p:sp>
        <p:nvSpPr>
          <p:cNvPr id="20" name="Google Shape;20;p1"/>
          <p:cNvSpPr/>
          <p:nvPr/>
        </p:nvSpPr>
        <p:spPr>
          <a:xfrm flipH="1">
            <a:off x="243941" y="565718"/>
            <a:ext cx="9453600" cy="6176400"/>
          </a:xfrm>
          <a:prstGeom prst="roundRect">
            <a:avLst>
              <a:gd fmla="val 2082" name="adj"/>
            </a:avLst>
          </a:prstGeom>
          <a:noFill/>
          <a:ln cap="flat" cmpd="sng" w="381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21" name="Google Shape;21;p1"/>
          <p:cNvSpPr/>
          <p:nvPr/>
        </p:nvSpPr>
        <p:spPr>
          <a:xfrm flipH="1" rot="10800000">
            <a:off x="4928004" y="1729893"/>
            <a:ext cx="276630" cy="196270"/>
          </a:xfrm>
          <a:prstGeom prst="star4">
            <a:avLst>
              <a:gd fmla="val 3839" name="adj"/>
            </a:avLst>
          </a:prstGeom>
          <a:gradFill>
            <a:gsLst>
              <a:gs pos="0">
                <a:schemeClr val="lt1"/>
              </a:gs>
              <a:gs pos="66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22" name="Google Shape;22;p1"/>
          <p:cNvSpPr/>
          <p:nvPr/>
        </p:nvSpPr>
        <p:spPr>
          <a:xfrm>
            <a:off x="476355" y="106359"/>
            <a:ext cx="8958974" cy="874369"/>
          </a:xfrm>
          <a:prstGeom prst="rect">
            <a:avLst/>
          </a:prstGeom>
          <a:solidFill>
            <a:srgbClr val="727F2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algun Gothic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23" name="Google Shape;23;p1"/>
          <p:cNvSpPr/>
          <p:nvPr/>
        </p:nvSpPr>
        <p:spPr>
          <a:xfrm>
            <a:off x="673758" y="116381"/>
            <a:ext cx="8593982" cy="228237"/>
          </a:xfrm>
          <a:prstGeom prst="rect">
            <a:avLst/>
          </a:prstGeom>
          <a:solidFill>
            <a:srgbClr val="38562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algun Gothic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24" name="Google Shape;24;p1"/>
          <p:cNvSpPr/>
          <p:nvPr/>
        </p:nvSpPr>
        <p:spPr>
          <a:xfrm>
            <a:off x="677510" y="116381"/>
            <a:ext cx="2331274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ko-KR" sz="800" u="none" cap="none" strike="noStrike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rPr>
              <a:t>Contents Information</a:t>
            </a:r>
            <a:endParaRPr b="0" i="0" sz="800" u="none" cap="none" strike="noStrike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25" name="Google Shape;25;p1"/>
          <p:cNvSpPr txBox="1"/>
          <p:nvPr/>
        </p:nvSpPr>
        <p:spPr>
          <a:xfrm>
            <a:off x="589160" y="447971"/>
            <a:ext cx="7051376" cy="323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algun Gothic"/>
              <a:buNone/>
            </a:pPr>
            <a:r>
              <a:rPr b="1" i="0" lang="ko-KR" sz="1800" u="none" cap="none" strike="noStrike">
                <a:solidFill>
                  <a:schemeClr val="lt1"/>
                </a:solidFill>
                <a:latin typeface="Malgun Gothic"/>
                <a:ea typeface="Malgun Gothic"/>
                <a:cs typeface="Malgun Gothic"/>
                <a:sym typeface="Malgun Gothic"/>
              </a:rPr>
              <a:t>[인사+] 2022 근로감독대응실무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1"/>
          <p:cNvSpPr/>
          <p:nvPr/>
        </p:nvSpPr>
        <p:spPr>
          <a:xfrm>
            <a:off x="476355" y="5433031"/>
            <a:ext cx="4404637" cy="1142909"/>
          </a:xfrm>
          <a:prstGeom prst="rect">
            <a:avLst/>
          </a:prstGeom>
          <a:noFill/>
          <a:ln cap="flat" cmpd="sng" w="9525">
            <a:solidFill>
              <a:srgbClr val="A5A5A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algun Gothic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27" name="Google Shape;27;p1"/>
          <p:cNvSpPr/>
          <p:nvPr/>
        </p:nvSpPr>
        <p:spPr>
          <a:xfrm>
            <a:off x="5241031" y="1428890"/>
            <a:ext cx="4194297" cy="1136416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D8D8D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algun Gothic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28" name="Google Shape;28;p1"/>
          <p:cNvSpPr/>
          <p:nvPr/>
        </p:nvSpPr>
        <p:spPr>
          <a:xfrm>
            <a:off x="485547" y="1428208"/>
            <a:ext cx="4519586" cy="5078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ko-KR" sz="10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rPr>
              <a:t>최근 급격하게 늘어나고 있는 근로감독에 대응하기 위해, 근로감독의 전반적인 프로세스를 파악하여 단계별로 적법하게 대응하고 사전예방할 수 있도록 구성</a:t>
            </a:r>
            <a:endParaRPr b="1" i="0" sz="1000" u="none" cap="none" strike="noStrike">
              <a:solidFill>
                <a:schemeClr val="dk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graphicFrame>
        <p:nvGraphicFramePr>
          <p:cNvPr id="29" name="Google Shape;29;p1"/>
          <p:cNvGraphicFramePr/>
          <p:nvPr/>
        </p:nvGraphicFramePr>
        <p:xfrm>
          <a:off x="5256612" y="294885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{0A8F6EBF-9519-4FC7-8A44-1B380AC27469}</a:tableStyleId>
              </a:tblPr>
              <a:tblGrid>
                <a:gridCol w="470100"/>
                <a:gridCol w="3702750"/>
              </a:tblGrid>
              <a:tr h="5924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b="0" i="0" lang="ko-KR" sz="900" u="none" cap="none" strike="noStrike">
                          <a:solidFill>
                            <a:srgbClr val="000000"/>
                          </a:solidFill>
                          <a:latin typeface="Malgun Gothic"/>
                          <a:ea typeface="Malgun Gothic"/>
                          <a:cs typeface="Malgun Gothic"/>
                          <a:sym typeface="Malgun Gothic"/>
                        </a:rPr>
                        <a:t>1</a:t>
                      </a:r>
                      <a:endParaRPr sz="1400" u="none" cap="none" strike="noStrike"/>
                    </a:p>
                  </a:txBody>
                  <a:tcPr marT="7200" marB="7200" marR="9525" marL="9525" anchor="ctr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b="0" i="0" lang="ko-KR" sz="900" u="none" cap="none" strike="noStrike">
                          <a:solidFill>
                            <a:srgbClr val="000000"/>
                          </a:solidFill>
                          <a:latin typeface="Malgun Gothic"/>
                          <a:ea typeface="Malgun Gothic"/>
                          <a:cs typeface="Malgun Gothic"/>
                          <a:sym typeface="Malgun Gothic"/>
                        </a:rPr>
                        <a:t>근로감독의 기본이해</a:t>
                      </a:r>
                      <a:endParaRPr b="0" i="0" sz="900" u="none" cap="none" strike="noStrike">
                        <a:solidFill>
                          <a:srgbClr val="000000"/>
                        </a:solidFill>
                        <a:latin typeface="Malgun Gothic"/>
                        <a:ea typeface="Malgun Gothic"/>
                        <a:cs typeface="Malgun Gothic"/>
                        <a:sym typeface="Malgun Gothic"/>
                      </a:endParaRPr>
                    </a:p>
                    <a:p>
                      <a:pPr indent="-171450" lvl="0" marL="1714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Malgun Gothic"/>
                        <a:buChar char="-"/>
                      </a:pPr>
                      <a:r>
                        <a:rPr b="0" i="0" lang="ko-KR" sz="900" u="none" cap="none" strike="noStrike">
                          <a:solidFill>
                            <a:srgbClr val="000000"/>
                          </a:solidFill>
                          <a:latin typeface="Malgun Gothic"/>
                          <a:ea typeface="Malgun Gothic"/>
                          <a:cs typeface="Malgun Gothic"/>
                          <a:sym typeface="Malgun Gothic"/>
                        </a:rPr>
                        <a:t>근로감독이란 무엇인가?</a:t>
                      </a:r>
                      <a:endParaRPr sz="1400" u="none" cap="none" strike="noStrike"/>
                    </a:p>
                    <a:p>
                      <a:pPr indent="-171450" lvl="0" marL="1714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Malgun Gothic"/>
                        <a:buChar char="-"/>
                      </a:pPr>
                      <a:r>
                        <a:rPr b="0" i="0" lang="ko-KR" sz="900" u="none" cap="none" strike="noStrike">
                          <a:solidFill>
                            <a:srgbClr val="000000"/>
                          </a:solidFill>
                          <a:latin typeface="Malgun Gothic"/>
                          <a:ea typeface="Malgun Gothic"/>
                          <a:cs typeface="Malgun Gothic"/>
                          <a:sym typeface="Malgun Gothic"/>
                        </a:rPr>
                        <a:t>근로감독의 특징과 유의점</a:t>
                      </a:r>
                      <a:endParaRPr b="0" i="0" sz="900" u="none" cap="none" strike="noStrike">
                        <a:solidFill>
                          <a:srgbClr val="000000"/>
                        </a:solidFill>
                        <a:latin typeface="Malgun Gothic"/>
                        <a:ea typeface="Malgun Gothic"/>
                        <a:cs typeface="Malgun Gothic"/>
                        <a:sym typeface="Malgun Gothic"/>
                      </a:endParaRPr>
                    </a:p>
                    <a:p>
                      <a:pPr indent="-171450" lvl="0" marL="1714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Malgun Gothic"/>
                        <a:buChar char="-"/>
                      </a:pPr>
                      <a:r>
                        <a:rPr b="0" i="0" lang="ko-KR" sz="900" u="none" cap="none" strike="noStrike">
                          <a:solidFill>
                            <a:srgbClr val="000000"/>
                          </a:solidFill>
                          <a:latin typeface="Malgun Gothic"/>
                          <a:ea typeface="Malgun Gothic"/>
                          <a:cs typeface="Malgun Gothic"/>
                          <a:sym typeface="Malgun Gothic"/>
                        </a:rPr>
                        <a:t>근로감독 프로세스별 대응</a:t>
                      </a:r>
                      <a:endParaRPr b="0" i="0" sz="900" u="none" cap="none" strike="noStrike">
                        <a:solidFill>
                          <a:srgbClr val="000000"/>
                        </a:solidFill>
                        <a:latin typeface="Malgun Gothic"/>
                        <a:ea typeface="Malgun Gothic"/>
                        <a:cs typeface="Malgun Gothic"/>
                        <a:sym typeface="Malgun Gothic"/>
                      </a:endParaRPr>
                    </a:p>
                  </a:txBody>
                  <a:tcPr marT="7200" marB="7200" marR="36000" marL="36000" anchor="ctr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924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b="0" i="0" lang="ko-KR" sz="900" u="none" cap="none" strike="noStrike">
                          <a:solidFill>
                            <a:srgbClr val="000000"/>
                          </a:solidFill>
                          <a:latin typeface="Malgun Gothic"/>
                          <a:ea typeface="Malgun Gothic"/>
                          <a:cs typeface="Malgun Gothic"/>
                          <a:sym typeface="Malgun Gothic"/>
                        </a:rPr>
                        <a:t>2</a:t>
                      </a:r>
                      <a:endParaRPr sz="1400" u="none" cap="none" strike="noStrike"/>
                    </a:p>
                  </a:txBody>
                  <a:tcPr marT="7200" marB="7200" marR="9525" marL="9525" anchor="ctr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b="0" i="0" lang="ko-KR" sz="900" u="none" cap="none" strike="noStrike">
                          <a:solidFill>
                            <a:schemeClr val="dk1"/>
                          </a:solidFill>
                          <a:latin typeface="Malgun Gothic"/>
                          <a:ea typeface="Malgun Gothic"/>
                          <a:cs typeface="Malgun Gothic"/>
                          <a:sym typeface="Malgun Gothic"/>
                        </a:rPr>
                        <a:t>2022년 근로감독 경향</a:t>
                      </a:r>
                      <a:endParaRPr b="0" i="0" sz="900" u="none" cap="none" strike="noStrike">
                        <a:solidFill>
                          <a:schemeClr val="dk1"/>
                        </a:solidFill>
                        <a:latin typeface="Malgun Gothic"/>
                        <a:ea typeface="Malgun Gothic"/>
                        <a:cs typeface="Malgun Gothic"/>
                        <a:sym typeface="Malgun Gothic"/>
                      </a:endParaRPr>
                    </a:p>
                    <a:p>
                      <a:pPr indent="-171450" lvl="0" marL="1714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Malgun Gothic"/>
                        <a:buChar char="-"/>
                      </a:pPr>
                      <a:r>
                        <a:rPr b="0" i="0" lang="ko-KR" sz="900" u="none" cap="none" strike="noStrike">
                          <a:solidFill>
                            <a:schemeClr val="dk1"/>
                          </a:solidFill>
                          <a:latin typeface="Malgun Gothic"/>
                          <a:ea typeface="Malgun Gothic"/>
                          <a:cs typeface="Malgun Gothic"/>
                          <a:sym typeface="Malgun Gothic"/>
                        </a:rPr>
                        <a:t>정기감독 대상 선정기준</a:t>
                      </a:r>
                      <a:endParaRPr b="0" i="0" sz="900" u="none" cap="none" strike="noStrike">
                        <a:solidFill>
                          <a:schemeClr val="dk1"/>
                        </a:solidFill>
                        <a:latin typeface="Malgun Gothic"/>
                        <a:ea typeface="Malgun Gothic"/>
                        <a:cs typeface="Malgun Gothic"/>
                        <a:sym typeface="Malgun Gothic"/>
                      </a:endParaRPr>
                    </a:p>
                    <a:p>
                      <a:pPr indent="-171450" lvl="0" marL="1714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Malgun Gothic"/>
                        <a:buChar char="-"/>
                      </a:pPr>
                      <a:r>
                        <a:rPr b="0" i="0" lang="ko-KR" sz="900" u="none" cap="none" strike="noStrike">
                          <a:solidFill>
                            <a:schemeClr val="dk1"/>
                          </a:solidFill>
                          <a:latin typeface="Malgun Gothic"/>
                          <a:ea typeface="Malgun Gothic"/>
                          <a:cs typeface="Malgun Gothic"/>
                          <a:sym typeface="Malgun Gothic"/>
                        </a:rPr>
                        <a:t>장시간 근로 예방감독</a:t>
                      </a:r>
                      <a:endParaRPr b="0" i="0" sz="900" u="none" cap="none" strike="noStrike">
                        <a:solidFill>
                          <a:schemeClr val="dk1"/>
                        </a:solidFill>
                        <a:latin typeface="Malgun Gothic"/>
                        <a:ea typeface="Malgun Gothic"/>
                        <a:cs typeface="Malgun Gothic"/>
                        <a:sym typeface="Malgun Gothic"/>
                      </a:endParaRPr>
                    </a:p>
                    <a:p>
                      <a:pPr indent="-171450" lvl="0" marL="1714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Malgun Gothic"/>
                        <a:buChar char="-"/>
                      </a:pPr>
                      <a:r>
                        <a:rPr b="0" i="0" lang="ko-KR" sz="900" u="none" cap="none" strike="noStrike">
                          <a:solidFill>
                            <a:schemeClr val="dk1"/>
                          </a:solidFill>
                          <a:latin typeface="Malgun Gothic"/>
                          <a:ea typeface="Malgun Gothic"/>
                          <a:cs typeface="Malgun Gothic"/>
                          <a:sym typeface="Malgun Gothic"/>
                        </a:rPr>
                        <a:t>기본점검 15개 항목과 분야별 중점점검항목</a:t>
                      </a:r>
                      <a:endParaRPr b="0" i="0" sz="900" u="none" cap="none" strike="noStrike">
                        <a:solidFill>
                          <a:srgbClr val="000000"/>
                        </a:solidFill>
                        <a:latin typeface="Malgun Gothic"/>
                        <a:ea typeface="Malgun Gothic"/>
                        <a:cs typeface="Malgun Gothic"/>
                        <a:sym typeface="Malgun Gothic"/>
                      </a:endParaRPr>
                    </a:p>
                  </a:txBody>
                  <a:tcPr marT="7200" marB="7200" marR="36000" marL="36000" anchor="ctr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924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b="0" i="0" lang="ko-KR" sz="900" u="none" cap="none" strike="noStrike">
                          <a:solidFill>
                            <a:srgbClr val="000000"/>
                          </a:solidFill>
                          <a:latin typeface="Malgun Gothic"/>
                          <a:ea typeface="Malgun Gothic"/>
                          <a:cs typeface="Malgun Gothic"/>
                          <a:sym typeface="Malgun Gothic"/>
                        </a:rPr>
                        <a:t>3</a:t>
                      </a:r>
                      <a:endParaRPr sz="1400" u="none" cap="none" strike="noStrike"/>
                    </a:p>
                  </a:txBody>
                  <a:tcPr marT="7200" marB="7200" marR="9525" marL="9525" anchor="ctr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Malgun Gothic"/>
                        <a:buNone/>
                      </a:pPr>
                      <a:r>
                        <a:rPr b="0" i="0" lang="ko-KR" sz="900" u="none" cap="none" strike="noStrike">
                          <a:solidFill>
                            <a:srgbClr val="000000"/>
                          </a:solidFill>
                          <a:latin typeface="Malgun Gothic"/>
                          <a:ea typeface="Malgun Gothic"/>
                          <a:cs typeface="Malgun Gothic"/>
                          <a:sym typeface="Malgun Gothic"/>
                        </a:rPr>
                        <a:t>2022년 근로감독 준비사항</a:t>
                      </a:r>
                      <a:endParaRPr b="0" i="0" sz="900" u="none" cap="none" strike="noStrike">
                        <a:solidFill>
                          <a:srgbClr val="000000"/>
                        </a:solidFill>
                        <a:latin typeface="Malgun Gothic"/>
                        <a:ea typeface="Malgun Gothic"/>
                        <a:cs typeface="Malgun Gothic"/>
                        <a:sym typeface="Malgun Gothic"/>
                      </a:endParaRPr>
                    </a:p>
                    <a:p>
                      <a:pPr indent="-171450" lvl="0" marL="1714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Malgun Gothic"/>
                        <a:buChar char="-"/>
                      </a:pPr>
                      <a:r>
                        <a:rPr b="0" i="0" lang="ko-KR" sz="900" u="none" cap="none" strike="noStrike">
                          <a:solidFill>
                            <a:srgbClr val="000000"/>
                          </a:solidFill>
                          <a:latin typeface="Malgun Gothic"/>
                          <a:ea typeface="Malgun Gothic"/>
                          <a:cs typeface="Malgun Gothic"/>
                          <a:sym typeface="Malgun Gothic"/>
                        </a:rPr>
                        <a:t>서류 점검</a:t>
                      </a:r>
                      <a:endParaRPr b="0" i="0" sz="900" u="none" cap="none" strike="noStrike">
                        <a:solidFill>
                          <a:srgbClr val="000000"/>
                        </a:solidFill>
                        <a:latin typeface="Malgun Gothic"/>
                        <a:ea typeface="Malgun Gothic"/>
                        <a:cs typeface="Malgun Gothic"/>
                        <a:sym typeface="Malgun Gothic"/>
                      </a:endParaRPr>
                    </a:p>
                    <a:p>
                      <a:pPr indent="-171450" lvl="0" marL="1714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Malgun Gothic"/>
                        <a:buChar char="-"/>
                      </a:pPr>
                      <a:r>
                        <a:rPr b="0" i="0" lang="ko-KR" sz="900" u="none" cap="none" strike="noStrike">
                          <a:solidFill>
                            <a:srgbClr val="000000"/>
                          </a:solidFill>
                          <a:latin typeface="Malgun Gothic"/>
                          <a:ea typeface="Malgun Gothic"/>
                          <a:cs typeface="Malgun Gothic"/>
                          <a:sym typeface="Malgun Gothic"/>
                        </a:rPr>
                        <a:t>사내하도급 점검</a:t>
                      </a:r>
                      <a:endParaRPr b="0" i="0" sz="900" u="none" cap="none" strike="noStrike">
                        <a:solidFill>
                          <a:srgbClr val="000000"/>
                        </a:solidFill>
                        <a:latin typeface="Malgun Gothic"/>
                        <a:ea typeface="Malgun Gothic"/>
                        <a:cs typeface="Malgun Gothic"/>
                        <a:sym typeface="Malgun Gothic"/>
                      </a:endParaRPr>
                    </a:p>
                  </a:txBody>
                  <a:tcPr marT="7200" marB="7200" marR="36000" marL="36000" anchor="ctr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8496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b="0" i="0" lang="ko-KR" sz="900" u="none" cap="none" strike="noStrike">
                          <a:solidFill>
                            <a:srgbClr val="000000"/>
                          </a:solidFill>
                          <a:latin typeface="Malgun Gothic"/>
                          <a:ea typeface="Malgun Gothic"/>
                          <a:cs typeface="Malgun Gothic"/>
                          <a:sym typeface="Malgun Gothic"/>
                        </a:rPr>
                        <a:t>4</a:t>
                      </a:r>
                      <a:endParaRPr sz="1400" u="none" cap="none" strike="noStrike"/>
                    </a:p>
                  </a:txBody>
                  <a:tcPr marT="7200" marB="7200" marR="9525" marL="9525" anchor="ctr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b="0" i="0" lang="ko-KR" sz="900" u="none" cap="none" strike="noStrike">
                          <a:solidFill>
                            <a:srgbClr val="000000"/>
                          </a:solidFill>
                          <a:latin typeface="Malgun Gothic"/>
                          <a:ea typeface="Malgun Gothic"/>
                          <a:cs typeface="Malgun Gothic"/>
                          <a:sym typeface="Malgun Gothic"/>
                        </a:rPr>
                        <a:t>주요 항목별 근로감독 방법과 대응실무</a:t>
                      </a:r>
                      <a:endParaRPr b="0" i="0" sz="900" u="none" cap="none" strike="noStrike">
                        <a:solidFill>
                          <a:srgbClr val="000000"/>
                        </a:solidFill>
                        <a:latin typeface="Malgun Gothic"/>
                        <a:ea typeface="Malgun Gothic"/>
                        <a:cs typeface="Malgun Gothic"/>
                        <a:sym typeface="Malgun Gothic"/>
                      </a:endParaRPr>
                    </a:p>
                    <a:p>
                      <a:pPr indent="-171450" lvl="0" marL="1714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Malgun Gothic"/>
                        <a:buChar char="-"/>
                      </a:pPr>
                      <a:r>
                        <a:rPr b="0" i="0" lang="ko-KR" sz="900" u="none" cap="none" strike="noStrike">
                          <a:solidFill>
                            <a:srgbClr val="000000"/>
                          </a:solidFill>
                          <a:latin typeface="Malgun Gothic"/>
                          <a:ea typeface="Malgun Gothic"/>
                          <a:cs typeface="Malgun Gothic"/>
                          <a:sym typeface="Malgun Gothic"/>
                        </a:rPr>
                        <a:t>균등처우 위반</a:t>
                      </a:r>
                      <a:endParaRPr b="0" i="0" sz="900" u="none" cap="none" strike="noStrike">
                        <a:solidFill>
                          <a:srgbClr val="000000"/>
                        </a:solidFill>
                        <a:latin typeface="Malgun Gothic"/>
                        <a:ea typeface="Malgun Gothic"/>
                        <a:cs typeface="Malgun Gothic"/>
                        <a:sym typeface="Malgun Gothic"/>
                      </a:endParaRPr>
                    </a:p>
                    <a:p>
                      <a:pPr indent="-171450" lvl="0" marL="1714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Malgun Gothic"/>
                        <a:buChar char="-"/>
                      </a:pPr>
                      <a:r>
                        <a:rPr b="0" i="0" lang="ko-KR" sz="900" u="none" cap="none" strike="noStrike">
                          <a:solidFill>
                            <a:srgbClr val="000000"/>
                          </a:solidFill>
                          <a:latin typeface="Malgun Gothic"/>
                          <a:ea typeface="Malgun Gothic"/>
                          <a:cs typeface="Malgun Gothic"/>
                          <a:sym typeface="Malgun Gothic"/>
                        </a:rPr>
                        <a:t>근로조건 서면명시</a:t>
                      </a:r>
                      <a:endParaRPr b="0" i="0" sz="900" u="none" cap="none" strike="noStrike">
                        <a:solidFill>
                          <a:srgbClr val="000000"/>
                        </a:solidFill>
                        <a:latin typeface="Malgun Gothic"/>
                        <a:ea typeface="Malgun Gothic"/>
                        <a:cs typeface="Malgun Gothic"/>
                        <a:sym typeface="Malgun Gothic"/>
                      </a:endParaRPr>
                    </a:p>
                    <a:p>
                      <a:pPr indent="-171450" lvl="0" marL="1714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Malgun Gothic"/>
                        <a:buChar char="-"/>
                      </a:pPr>
                      <a:r>
                        <a:rPr b="0" i="0" lang="ko-KR" sz="900" u="none" cap="none" strike="noStrike">
                          <a:solidFill>
                            <a:srgbClr val="000000"/>
                          </a:solidFill>
                          <a:latin typeface="Malgun Gothic"/>
                          <a:ea typeface="Malgun Gothic"/>
                          <a:cs typeface="Malgun Gothic"/>
                          <a:sym typeface="Malgun Gothic"/>
                        </a:rPr>
                        <a:t>금품청산</a:t>
                      </a:r>
                      <a:endParaRPr b="0" i="0" sz="900" u="none" cap="none" strike="noStrike">
                        <a:solidFill>
                          <a:srgbClr val="000000"/>
                        </a:solidFill>
                        <a:latin typeface="Malgun Gothic"/>
                        <a:ea typeface="Malgun Gothic"/>
                        <a:cs typeface="Malgun Gothic"/>
                        <a:sym typeface="Malgun Gothic"/>
                      </a:endParaRPr>
                    </a:p>
                    <a:p>
                      <a:pPr indent="-171450" lvl="0" marL="1714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Malgun Gothic"/>
                        <a:buChar char="-"/>
                      </a:pPr>
                      <a:r>
                        <a:rPr b="0" i="0" lang="ko-KR" sz="900" u="none" cap="none" strike="noStrike">
                          <a:solidFill>
                            <a:srgbClr val="000000"/>
                          </a:solidFill>
                          <a:latin typeface="Malgun Gothic"/>
                          <a:ea typeface="Malgun Gothic"/>
                          <a:cs typeface="Malgun Gothic"/>
                          <a:sym typeface="Malgun Gothic"/>
                        </a:rPr>
                        <a:t>임금지급</a:t>
                      </a:r>
                      <a:endParaRPr b="0" i="0" sz="900" u="none" cap="none" strike="noStrike">
                        <a:solidFill>
                          <a:srgbClr val="000000"/>
                        </a:solidFill>
                        <a:latin typeface="Malgun Gothic"/>
                        <a:ea typeface="Malgun Gothic"/>
                        <a:cs typeface="Malgun Gothic"/>
                        <a:sym typeface="Malgun Gothic"/>
                      </a:endParaRPr>
                    </a:p>
                    <a:p>
                      <a:pPr indent="-171450" lvl="0" marL="1714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Malgun Gothic"/>
                        <a:buChar char="-"/>
                      </a:pPr>
                      <a:r>
                        <a:rPr b="0" i="0" lang="ko-KR" sz="900" u="none" cap="none" strike="noStrike">
                          <a:solidFill>
                            <a:srgbClr val="000000"/>
                          </a:solidFill>
                          <a:latin typeface="Malgun Gothic"/>
                          <a:ea typeface="Malgun Gothic"/>
                          <a:cs typeface="Malgun Gothic"/>
                          <a:sym typeface="Malgun Gothic"/>
                        </a:rPr>
                        <a:t>휴업수당</a:t>
                      </a:r>
                      <a:endParaRPr b="0" i="0" sz="900" u="none" cap="none" strike="noStrike">
                        <a:solidFill>
                          <a:srgbClr val="000000"/>
                        </a:solidFill>
                        <a:latin typeface="Malgun Gothic"/>
                        <a:ea typeface="Malgun Gothic"/>
                        <a:cs typeface="Malgun Gothic"/>
                        <a:sym typeface="Malgun Gothic"/>
                      </a:endParaRPr>
                    </a:p>
                    <a:p>
                      <a:pPr indent="-171450" lvl="0" marL="1714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Malgun Gothic"/>
                        <a:buChar char="-"/>
                      </a:pPr>
                      <a:r>
                        <a:rPr b="0" i="0" lang="ko-KR" sz="900" u="none" cap="none" strike="noStrike">
                          <a:solidFill>
                            <a:srgbClr val="000000"/>
                          </a:solidFill>
                          <a:latin typeface="Malgun Gothic"/>
                          <a:ea typeface="Malgun Gothic"/>
                          <a:cs typeface="Malgun Gothic"/>
                          <a:sym typeface="Malgun Gothic"/>
                        </a:rPr>
                        <a:t>연장근로제한</a:t>
                      </a:r>
                      <a:endParaRPr b="0" i="0" sz="900" u="none" cap="none" strike="noStrike">
                        <a:solidFill>
                          <a:srgbClr val="000000"/>
                        </a:solidFill>
                        <a:latin typeface="Malgun Gothic"/>
                        <a:ea typeface="Malgun Gothic"/>
                        <a:cs typeface="Malgun Gothic"/>
                        <a:sym typeface="Malgun Gothic"/>
                      </a:endParaRPr>
                    </a:p>
                    <a:p>
                      <a:pPr indent="-171450" lvl="0" marL="1714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Malgun Gothic"/>
                        <a:buChar char="-"/>
                      </a:pPr>
                      <a:r>
                        <a:rPr b="0" i="0" lang="ko-KR" sz="900" u="none" cap="none" strike="noStrike">
                          <a:solidFill>
                            <a:srgbClr val="000000"/>
                          </a:solidFill>
                          <a:latin typeface="Malgun Gothic"/>
                          <a:ea typeface="Malgun Gothic"/>
                          <a:cs typeface="Malgun Gothic"/>
                          <a:sym typeface="Malgun Gothic"/>
                        </a:rPr>
                        <a:t>연차유급휴가</a:t>
                      </a:r>
                      <a:endParaRPr b="0" i="0" sz="900" u="none" cap="none" strike="noStrike">
                        <a:solidFill>
                          <a:srgbClr val="000000"/>
                        </a:solidFill>
                        <a:latin typeface="Malgun Gothic"/>
                        <a:ea typeface="Malgun Gothic"/>
                        <a:cs typeface="Malgun Gothic"/>
                        <a:sym typeface="Malgun Gothic"/>
                      </a:endParaRPr>
                    </a:p>
                    <a:p>
                      <a:pPr indent="-171450" lvl="0" marL="1714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Malgun Gothic"/>
                        <a:buChar char="-"/>
                      </a:pPr>
                      <a:r>
                        <a:rPr b="0" i="0" lang="ko-KR" sz="900" u="none" cap="none" strike="noStrike">
                          <a:solidFill>
                            <a:srgbClr val="000000"/>
                          </a:solidFill>
                          <a:latin typeface="Malgun Gothic"/>
                          <a:ea typeface="Malgun Gothic"/>
                          <a:cs typeface="Malgun Gothic"/>
                          <a:sym typeface="Malgun Gothic"/>
                        </a:rPr>
                        <a:t>임산부의 보호</a:t>
                      </a:r>
                      <a:endParaRPr b="0" i="0" sz="900" u="none" cap="none" strike="noStrike">
                        <a:solidFill>
                          <a:srgbClr val="000000"/>
                        </a:solidFill>
                        <a:latin typeface="Malgun Gothic"/>
                        <a:ea typeface="Malgun Gothic"/>
                        <a:cs typeface="Malgun Gothic"/>
                        <a:sym typeface="Malgun Gothic"/>
                      </a:endParaRPr>
                    </a:p>
                    <a:p>
                      <a:pPr indent="-171450" lvl="0" marL="1714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Malgun Gothic"/>
                        <a:buChar char="-"/>
                      </a:pPr>
                      <a:r>
                        <a:rPr b="0" i="0" lang="ko-KR" sz="900" u="none" cap="none" strike="noStrike">
                          <a:solidFill>
                            <a:srgbClr val="000000"/>
                          </a:solidFill>
                          <a:latin typeface="Malgun Gothic"/>
                          <a:ea typeface="Malgun Gothic"/>
                          <a:cs typeface="Malgun Gothic"/>
                          <a:sym typeface="Malgun Gothic"/>
                        </a:rPr>
                        <a:t>퇴직금 및 퇴직연금</a:t>
                      </a:r>
                      <a:endParaRPr b="0" i="0" sz="900" u="none" cap="none" strike="noStrike">
                        <a:solidFill>
                          <a:srgbClr val="000000"/>
                        </a:solidFill>
                        <a:latin typeface="Malgun Gothic"/>
                        <a:ea typeface="Malgun Gothic"/>
                        <a:cs typeface="Malgun Gothic"/>
                        <a:sym typeface="Malgun Gothic"/>
                      </a:endParaRPr>
                    </a:p>
                    <a:p>
                      <a:pPr indent="-171450" lvl="0" marL="1714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Malgun Gothic"/>
                        <a:buChar char="-"/>
                      </a:pPr>
                      <a:r>
                        <a:rPr b="0" i="0" lang="ko-KR" sz="900" u="none" cap="none" strike="noStrike">
                          <a:solidFill>
                            <a:srgbClr val="000000"/>
                          </a:solidFill>
                          <a:latin typeface="Malgun Gothic"/>
                          <a:ea typeface="Malgun Gothic"/>
                          <a:cs typeface="Malgun Gothic"/>
                          <a:sym typeface="Malgun Gothic"/>
                        </a:rPr>
                        <a:t>비정규직차별</a:t>
                      </a:r>
                      <a:endParaRPr b="0" i="0" sz="900" u="none" cap="none" strike="noStrike">
                        <a:solidFill>
                          <a:srgbClr val="000000"/>
                        </a:solidFill>
                        <a:latin typeface="Malgun Gothic"/>
                        <a:ea typeface="Malgun Gothic"/>
                        <a:cs typeface="Malgun Gothic"/>
                        <a:sym typeface="Malgun Gothic"/>
                      </a:endParaRPr>
                    </a:p>
                    <a:p>
                      <a:pPr indent="-171450" lvl="0" marL="1714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Malgun Gothic"/>
                        <a:buChar char="-"/>
                      </a:pPr>
                      <a:r>
                        <a:rPr b="0" i="0" lang="ko-KR" sz="900" u="none" cap="none" strike="noStrike">
                          <a:solidFill>
                            <a:srgbClr val="000000"/>
                          </a:solidFill>
                          <a:latin typeface="Malgun Gothic"/>
                          <a:ea typeface="Malgun Gothic"/>
                          <a:cs typeface="Malgun Gothic"/>
                          <a:sym typeface="Malgun Gothic"/>
                        </a:rPr>
                        <a:t>성희롱 예방교육</a:t>
                      </a:r>
                      <a:endParaRPr b="0" i="0" sz="900" u="none" cap="none" strike="noStrike">
                        <a:solidFill>
                          <a:srgbClr val="000000"/>
                        </a:solidFill>
                        <a:latin typeface="Malgun Gothic"/>
                        <a:ea typeface="Malgun Gothic"/>
                        <a:cs typeface="Malgun Gothic"/>
                        <a:sym typeface="Malgun Gothic"/>
                      </a:endParaRPr>
                    </a:p>
                    <a:p>
                      <a:pPr indent="-171450" lvl="0" marL="1714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Malgun Gothic"/>
                        <a:buChar char="-"/>
                      </a:pPr>
                      <a:r>
                        <a:rPr b="0" i="0" lang="ko-KR" sz="900" u="none" cap="none" strike="noStrike">
                          <a:solidFill>
                            <a:srgbClr val="000000"/>
                          </a:solidFill>
                          <a:latin typeface="Malgun Gothic"/>
                          <a:ea typeface="Malgun Gothic"/>
                          <a:cs typeface="Malgun Gothic"/>
                          <a:sym typeface="Malgun Gothic"/>
                        </a:rPr>
                        <a:t>노사협의회 관한 사항</a:t>
                      </a:r>
                      <a:endParaRPr sz="1400" u="none" cap="none" strike="noStrike"/>
                    </a:p>
                  </a:txBody>
                  <a:tcPr marT="7200" marB="7200" marR="36000" marL="36000" anchor="ctr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30" name="Google Shape;30;p1"/>
          <p:cNvSpPr txBox="1"/>
          <p:nvPr/>
        </p:nvSpPr>
        <p:spPr>
          <a:xfrm>
            <a:off x="5252981" y="1412776"/>
            <a:ext cx="4308531" cy="1169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85725" lvl="0" marL="85725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ko-KR" sz="10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rPr>
              <a:t>■ 근로감독대응을 하면 노무관리는 자동으로 이뤄진다</a:t>
            </a:r>
            <a:endParaRPr b="1" i="0" sz="1050" u="none" cap="none" strike="noStrike">
              <a:solidFill>
                <a:srgbClr val="C00000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indent="-112713" lvl="0" marL="112713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</a:pPr>
            <a:r>
              <a:rPr b="0" i="0" lang="ko-KR" sz="9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rPr>
              <a:t>근로감독에 대응하기 위한 실무과정 : 서류별, 항목별, 유형별</a:t>
            </a:r>
            <a:br>
              <a:rPr b="0" i="0" lang="ko-KR" sz="9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rPr>
            </a:br>
            <a:endParaRPr b="0" i="0" sz="900" u="none" cap="none" strike="noStrike">
              <a:solidFill>
                <a:schemeClr val="dk1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indent="-112713" lvl="0" marL="112713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</a:pPr>
            <a:r>
              <a:rPr b="0" i="0" lang="ko-KR" sz="9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rPr>
              <a:t>주요 항목별 근로감독 방법을 통해서 사전 예방이 이뤄질 수 있도록 한다</a:t>
            </a:r>
            <a:endParaRPr b="0" i="0" sz="900" u="none" cap="none" strike="noStrike">
              <a:solidFill>
                <a:schemeClr val="dk1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indent="-55561" lvl="0" marL="112713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dk1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indent="-112713" lvl="0" marL="112713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</a:pPr>
            <a:r>
              <a:rPr b="0" i="0" lang="ko-KR" sz="9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rPr>
              <a:t>근로감독대응 베테랑 노무사의 현장의 생생한 경험을 바탕으로 강의구성 </a:t>
            </a:r>
            <a:endParaRPr b="0" i="0" sz="900" u="none" cap="none" strike="noStrike">
              <a:solidFill>
                <a:schemeClr val="dk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31" name="Google Shape;31;p1"/>
          <p:cNvSpPr/>
          <p:nvPr/>
        </p:nvSpPr>
        <p:spPr>
          <a:xfrm>
            <a:off x="488505" y="1120840"/>
            <a:ext cx="4403126" cy="291936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17000">
                <a:srgbClr val="A8D08C"/>
              </a:gs>
              <a:gs pos="34000">
                <a:srgbClr val="548135"/>
              </a:gs>
              <a:gs pos="67000">
                <a:srgbClr val="385623"/>
              </a:gs>
              <a:gs pos="100000">
                <a:srgbClr val="385623"/>
              </a:gs>
            </a:gsLst>
            <a:lin ang="10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ko-KR" sz="1200" u="none" cap="none" strike="noStrike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rPr>
              <a:t>근로감독실무 절차를 이해하고 적법하게 대응하자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Google Shape;32;p1"/>
          <p:cNvSpPr/>
          <p:nvPr/>
        </p:nvSpPr>
        <p:spPr>
          <a:xfrm>
            <a:off x="1318442" y="5446208"/>
            <a:ext cx="2050382" cy="10618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1" i="0" lang="ko-KR" sz="7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rPr>
              <a:t>학력</a:t>
            </a:r>
            <a:endParaRPr b="1" i="0" sz="700" u="none" cap="none" strike="noStrike">
              <a:solidFill>
                <a:schemeClr val="dk1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indent="-104775" lvl="0" marL="139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560"/>
              <a:buFont typeface="Arial"/>
              <a:buChar char="•"/>
            </a:pPr>
            <a:r>
              <a:rPr b="0" i="0" lang="ko-KR" sz="700" u="none" cap="none" strike="noStrike">
                <a:solidFill>
                  <a:srgbClr val="3F3F3F"/>
                </a:solidFill>
                <a:latin typeface="Malgun Gothic"/>
                <a:ea typeface="Malgun Gothic"/>
                <a:cs typeface="Malgun Gothic"/>
                <a:sym typeface="Malgun Gothic"/>
              </a:rPr>
              <a:t>성균관대학교 법학 학사</a:t>
            </a:r>
            <a:endParaRPr b="0" i="0" sz="700" u="none" cap="none" strike="noStrike">
              <a:solidFill>
                <a:srgbClr val="3F3F3F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1" i="0" lang="ko-KR" sz="7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rPr>
              <a:t>소속</a:t>
            </a:r>
            <a:endParaRPr b="1" i="0" sz="700" u="none" cap="none" strike="noStrike">
              <a:solidFill>
                <a:schemeClr val="dk1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indent="-104775" lvl="0" marL="139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560"/>
              <a:buFont typeface="Arial"/>
              <a:buChar char="•"/>
            </a:pPr>
            <a:r>
              <a:rPr b="0" i="0" lang="ko-KR" sz="700" u="none" cap="none" strike="noStrike">
                <a:solidFill>
                  <a:srgbClr val="3F3F3F"/>
                </a:solidFill>
                <a:latin typeface="Malgun Gothic"/>
                <a:ea typeface="Malgun Gothic"/>
                <a:cs typeface="Malgun Gothic"/>
                <a:sym typeface="Malgun Gothic"/>
              </a:rPr>
              <a:t>홍익노무법인 노무사</a:t>
            </a:r>
            <a:endParaRPr b="0" i="0" sz="700" u="none" cap="none" strike="noStrike">
              <a:solidFill>
                <a:srgbClr val="3F3F3F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0" lang="ko-KR" sz="7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rPr>
              <a:t>경력</a:t>
            </a:r>
            <a:endParaRPr b="0" i="0" sz="700" u="none" cap="none" strike="noStrike">
              <a:solidFill>
                <a:schemeClr val="dk1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0" lang="ko-KR" sz="7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rPr>
              <a:t>     HRM전문가/사회보험전문가 과정 수료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0" lang="ko-KR" sz="7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rPr>
              <a:t>     現. 한국생산성본부 노동법 전문강사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0" lang="ko-KR" sz="7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rPr>
              <a:t>     저서 : 근로시간 단축 및 포스트코로나시대.  </a:t>
            </a:r>
            <a:endParaRPr b="0" i="0" sz="700" u="none" cap="none" strike="noStrike">
              <a:solidFill>
                <a:schemeClr val="dk1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0" lang="ko-KR" sz="7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rPr>
              <a:t>     의 유연근무제 도입 및 활용방안(공저)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Google Shape;33;p1"/>
          <p:cNvSpPr/>
          <p:nvPr/>
        </p:nvSpPr>
        <p:spPr>
          <a:xfrm>
            <a:off x="561699" y="6319783"/>
            <a:ext cx="689966" cy="189465"/>
          </a:xfrm>
          <a:prstGeom prst="bracketPair">
            <a:avLst/>
          </a:prstGeom>
          <a:solidFill>
            <a:srgbClr val="002060">
              <a:alpha val="80392"/>
            </a:srgbClr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ko-KR" sz="1000" u="none" cap="none" strike="noStrike">
                <a:solidFill>
                  <a:schemeClr val="lt1"/>
                </a:solidFill>
                <a:latin typeface="Malgun Gothic"/>
                <a:ea typeface="Malgun Gothic"/>
                <a:cs typeface="Malgun Gothic"/>
                <a:sym typeface="Malgun Gothic"/>
              </a:rPr>
              <a:t>편민수</a:t>
            </a:r>
            <a:endParaRPr b="1" i="0" sz="1000" u="none" cap="none" strike="noStrike">
              <a:solidFill>
                <a:schemeClr val="lt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pic>
        <p:nvPicPr>
          <p:cNvPr descr="텍스트, 사람, 스크린샷이(가) 표시된 사진&#10;&#10;자동 생성된 설명" id="34" name="Google Shape;34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03060" y="1924510"/>
            <a:ext cx="1568624" cy="8480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사람, 정장, 의류, 남자이(가) 표시된 사진&#10;&#10;자동 생성된 설명" id="35" name="Google Shape;35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56533" y="5504220"/>
            <a:ext cx="689966" cy="810237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36;p1"/>
          <p:cNvSpPr txBox="1"/>
          <p:nvPr/>
        </p:nvSpPr>
        <p:spPr>
          <a:xfrm>
            <a:off x="-298174" y="1848678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pic>
        <p:nvPicPr>
          <p:cNvPr descr="텍스트, 모니터, 사람, 전자기기이(가) 표시된 사진&#10;&#10;자동 생성된 설명" id="37" name="Google Shape;37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73758" y="1945462"/>
            <a:ext cx="1568624" cy="8219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4_디자인 사용자 지정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테마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2012-02-16T00:18:34Z</dcterms:created>
  <dc:creator>sswon</dc:creator>
</cp:coreProperties>
</file>